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311" r:id="rId3"/>
    <p:sldId id="312" r:id="rId4"/>
    <p:sldId id="262" r:id="rId5"/>
    <p:sldId id="269" r:id="rId6"/>
    <p:sldId id="266" r:id="rId7"/>
    <p:sldId id="270" r:id="rId8"/>
    <p:sldId id="271" r:id="rId9"/>
    <p:sldId id="263" r:id="rId10"/>
    <p:sldId id="273" r:id="rId11"/>
    <p:sldId id="275" r:id="rId12"/>
    <p:sldId id="272" r:id="rId13"/>
    <p:sldId id="276" r:id="rId14"/>
    <p:sldId id="277" r:id="rId15"/>
    <p:sldId id="260" r:id="rId16"/>
    <p:sldId id="268" r:id="rId17"/>
    <p:sldId id="279" r:id="rId18"/>
    <p:sldId id="278" r:id="rId19"/>
    <p:sldId id="264" r:id="rId20"/>
    <p:sldId id="265" r:id="rId21"/>
    <p:sldId id="28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81" autoAdjust="0"/>
    <p:restoredTop sz="94533" autoAdjust="0"/>
  </p:normalViewPr>
  <p:slideViewPr>
    <p:cSldViewPr snapToGrid="0">
      <p:cViewPr varScale="1">
        <p:scale>
          <a:sx n="81" d="100"/>
          <a:sy n="81" d="100"/>
        </p:scale>
        <p:origin x="418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1764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B41D4-3C6F-4DB9-90A4-276262AE9EFF}" type="datetimeFigureOut">
              <a:rPr lang="en-US" smtClean="0"/>
              <a:pPr/>
              <a:t>4/29/2019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BD5A84-51C1-4796-9E84-1D3CAFCBFE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5953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BA2C82-55A5-416F-A3AD-CDAA5EE25A86}" type="datetimeFigureOut">
              <a:rPr lang="en-US" smtClean="0"/>
              <a:pPr/>
              <a:t>4/29/2019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7EC1EE-E1E2-412A-850A-7DFC2C004B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824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7EC1EE-E1E2-412A-850A-7DFC2C004BE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873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54BB0-DBA0-4C13-9094-7DFF684416A2}" type="datetime1">
              <a:rPr lang="en-US" smtClean="0"/>
              <a:pPr/>
              <a:t>4/29/2019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77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15C1-9D11-4944-909A-C315236AD8FF}" type="datetime1">
              <a:rPr lang="en-US" smtClean="0"/>
              <a:pPr/>
              <a:t>4/29/2019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184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F9B48-8709-4234-A4A7-5E03FBF1654F}" type="datetime1">
              <a:rPr lang="en-US" smtClean="0"/>
              <a:pPr/>
              <a:t>4/29/2019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2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1A9D3-DCD2-49C2-A1E1-3E65F33E4E4B}" type="datetime1">
              <a:rPr lang="en-US" smtClean="0"/>
              <a:pPr/>
              <a:t>4/29/2019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39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14C57-D381-4745-91F7-590FA120D096}" type="datetime1">
              <a:rPr lang="en-US" smtClean="0"/>
              <a:pPr/>
              <a:t>4/29/2019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27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0E48D-872A-47ED-AA53-CC85933D70EF}" type="datetime1">
              <a:rPr lang="en-US" smtClean="0"/>
              <a:pPr/>
              <a:t>4/29/2019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468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54FC-53C7-424B-893D-BB60664E7501}" type="datetime1">
              <a:rPr lang="en-US" smtClean="0"/>
              <a:pPr/>
              <a:t>4/29/2019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303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B8D43-BBE6-4BC5-8DA4-BB82E3D3D1E6}" type="datetime1">
              <a:rPr lang="en-US" smtClean="0"/>
              <a:pPr/>
              <a:t>4/29/2019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75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F1B3A-6585-4866-99EB-DC6B51B84C0B}" type="datetime1">
              <a:rPr lang="en-US" smtClean="0"/>
              <a:pPr/>
              <a:t>4/29/2019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460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4601E-E414-4ED6-A339-6111A00C6B0B}" type="datetime1">
              <a:rPr lang="en-US" smtClean="0"/>
              <a:pPr/>
              <a:t>4/29/2019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486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5CE6B-0AF3-41CE-860D-EA12DAE379FB}" type="datetime1">
              <a:rPr lang="en-US" smtClean="0"/>
              <a:pPr/>
              <a:t>4/29/2019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806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22F2CC-F539-45DE-ACEF-762E7C023D91}" type="datetime1">
              <a:rPr lang="en-US" smtClean="0"/>
              <a:pPr/>
              <a:t>4/29/2019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13627"/>
            <a:ext cx="3466147" cy="5029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CrisscrossEtching/>
                    </a14:imgEffect>
                    <a14:imgEffect>
                      <a14:sharpenSoften amount="-50000"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67" y="2409321"/>
            <a:ext cx="2636495" cy="2231307"/>
          </a:xfrm>
          <a:prstGeom prst="rect">
            <a:avLst/>
          </a:prstGeom>
        </p:spPr>
      </p:pic>
      <p:grpSp>
        <p:nvGrpSpPr>
          <p:cNvPr id="39" name="Group 38"/>
          <p:cNvGrpSpPr/>
          <p:nvPr userDrawn="1"/>
        </p:nvGrpSpPr>
        <p:grpSpPr>
          <a:xfrm>
            <a:off x="11232292" y="-12357"/>
            <a:ext cx="972065" cy="864976"/>
            <a:chOff x="11232292" y="-12357"/>
            <a:chExt cx="972065" cy="864976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1232292" y="-12357"/>
              <a:ext cx="959708" cy="120411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shade val="30000"/>
                    <a:satMod val="115000"/>
                  </a:schemeClr>
                </a:gs>
                <a:gs pos="50000">
                  <a:schemeClr val="accent4">
                    <a:shade val="67500"/>
                    <a:satMod val="115000"/>
                  </a:schemeClr>
                </a:gs>
                <a:gs pos="100000">
                  <a:schemeClr val="accent4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 rot="5400000">
              <a:off x="11732779" y="381042"/>
              <a:ext cx="852619" cy="90536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shade val="30000"/>
                    <a:satMod val="115000"/>
                  </a:schemeClr>
                </a:gs>
                <a:gs pos="50000">
                  <a:schemeClr val="accent4">
                    <a:shade val="67500"/>
                    <a:satMod val="115000"/>
                  </a:schemeClr>
                </a:gs>
                <a:gs pos="100000">
                  <a:schemeClr val="accent4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 userDrawn="1"/>
        </p:nvGrpSpPr>
        <p:grpSpPr>
          <a:xfrm>
            <a:off x="-10676" y="-13572"/>
            <a:ext cx="504352" cy="866188"/>
            <a:chOff x="-10676" y="-13572"/>
            <a:chExt cx="504352" cy="866188"/>
          </a:xfrm>
        </p:grpSpPr>
        <p:sp>
          <p:nvSpPr>
            <p:cNvPr id="20" name="Rectangle 19"/>
            <p:cNvSpPr/>
            <p:nvPr userDrawn="1"/>
          </p:nvSpPr>
          <p:spPr>
            <a:xfrm rot="5400000">
              <a:off x="55985" y="122193"/>
              <a:ext cx="378699" cy="10717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shade val="30000"/>
                    <a:satMod val="115000"/>
                  </a:schemeClr>
                </a:gs>
                <a:gs pos="50000">
                  <a:schemeClr val="accent4">
                    <a:shade val="67500"/>
                    <a:satMod val="115000"/>
                  </a:schemeClr>
                </a:gs>
                <a:gs pos="100000">
                  <a:schemeClr val="accent4">
                    <a:shade val="100000"/>
                    <a:satMod val="11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/>
            <p:cNvGrpSpPr/>
            <p:nvPr userDrawn="1"/>
          </p:nvGrpSpPr>
          <p:grpSpPr>
            <a:xfrm>
              <a:off x="-10676" y="-13571"/>
              <a:ext cx="504352" cy="866187"/>
              <a:chOff x="-10676" y="-13571"/>
              <a:chExt cx="504352" cy="866187"/>
            </a:xfrm>
          </p:grpSpPr>
          <p:sp>
            <p:nvSpPr>
              <p:cNvPr id="16" name="Rectangle 15"/>
              <p:cNvSpPr/>
              <p:nvPr userDrawn="1"/>
            </p:nvSpPr>
            <p:spPr>
              <a:xfrm rot="5400000">
                <a:off x="-392557" y="369524"/>
                <a:ext cx="864973" cy="10121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shade val="30000"/>
                      <a:satMod val="115000"/>
                    </a:schemeClr>
                  </a:gs>
                  <a:gs pos="50000">
                    <a:schemeClr val="accent4">
                      <a:shade val="67500"/>
                      <a:satMod val="115000"/>
                    </a:schemeClr>
                  </a:gs>
                  <a:gs pos="100000">
                    <a:schemeClr val="accent4">
                      <a:shade val="100000"/>
                      <a:satMod val="11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 userDrawn="1"/>
            </p:nvSpPr>
            <p:spPr>
              <a:xfrm rot="5400000">
                <a:off x="-170369" y="248548"/>
                <a:ext cx="628982" cy="10717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shade val="30000"/>
                      <a:satMod val="115000"/>
                    </a:schemeClr>
                  </a:gs>
                  <a:gs pos="50000">
                    <a:schemeClr val="accent4">
                      <a:shade val="67500"/>
                      <a:satMod val="115000"/>
                    </a:schemeClr>
                  </a:gs>
                  <a:gs pos="100000">
                    <a:schemeClr val="accent4">
                      <a:shade val="100000"/>
                      <a:satMod val="11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 userDrawn="1"/>
            </p:nvSpPr>
            <p:spPr>
              <a:xfrm rot="5400000">
                <a:off x="227696" y="49986"/>
                <a:ext cx="235993" cy="10888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shade val="30000"/>
                      <a:satMod val="115000"/>
                    </a:schemeClr>
                  </a:gs>
                  <a:gs pos="50000">
                    <a:schemeClr val="accent4">
                      <a:shade val="67500"/>
                      <a:satMod val="115000"/>
                    </a:schemeClr>
                  </a:gs>
                  <a:gs pos="100000">
                    <a:schemeClr val="accent4">
                      <a:shade val="100000"/>
                      <a:satMod val="11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 userDrawn="1"/>
            </p:nvSpPr>
            <p:spPr>
              <a:xfrm rot="5400000">
                <a:off x="382257" y="2208"/>
                <a:ext cx="121625" cy="10121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shade val="30000"/>
                      <a:satMod val="115000"/>
                    </a:schemeClr>
                  </a:gs>
                  <a:gs pos="50000">
                    <a:schemeClr val="accent4">
                      <a:shade val="67500"/>
                      <a:satMod val="115000"/>
                    </a:schemeClr>
                  </a:gs>
                  <a:gs pos="100000">
                    <a:schemeClr val="accent4">
                      <a:shade val="100000"/>
                      <a:satMod val="11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5" name="Group 24"/>
          <p:cNvGrpSpPr/>
          <p:nvPr userDrawn="1"/>
        </p:nvGrpSpPr>
        <p:grpSpPr>
          <a:xfrm rot="10800000">
            <a:off x="11687648" y="5998547"/>
            <a:ext cx="504352" cy="866188"/>
            <a:chOff x="-10676" y="-13572"/>
            <a:chExt cx="504352" cy="866188"/>
          </a:xfrm>
        </p:grpSpPr>
        <p:sp>
          <p:nvSpPr>
            <p:cNvPr id="26" name="Rectangle 25"/>
            <p:cNvSpPr/>
            <p:nvPr userDrawn="1"/>
          </p:nvSpPr>
          <p:spPr>
            <a:xfrm rot="5400000">
              <a:off x="55985" y="122193"/>
              <a:ext cx="378699" cy="10717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shade val="30000"/>
                    <a:satMod val="115000"/>
                  </a:schemeClr>
                </a:gs>
                <a:gs pos="50000">
                  <a:schemeClr val="accent4">
                    <a:shade val="67500"/>
                    <a:satMod val="115000"/>
                  </a:schemeClr>
                </a:gs>
                <a:gs pos="100000">
                  <a:schemeClr val="accent4">
                    <a:shade val="100000"/>
                    <a:satMod val="11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 userDrawn="1"/>
          </p:nvGrpSpPr>
          <p:grpSpPr>
            <a:xfrm>
              <a:off x="-10676" y="-13571"/>
              <a:ext cx="504352" cy="866187"/>
              <a:chOff x="-10676" y="-13571"/>
              <a:chExt cx="504352" cy="866187"/>
            </a:xfrm>
          </p:grpSpPr>
          <p:sp>
            <p:nvSpPr>
              <p:cNvPr id="28" name="Rectangle 27"/>
              <p:cNvSpPr/>
              <p:nvPr userDrawn="1"/>
            </p:nvSpPr>
            <p:spPr>
              <a:xfrm rot="5400000">
                <a:off x="-392557" y="369524"/>
                <a:ext cx="864973" cy="10121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shade val="30000"/>
                      <a:satMod val="115000"/>
                    </a:schemeClr>
                  </a:gs>
                  <a:gs pos="50000">
                    <a:schemeClr val="accent4">
                      <a:shade val="67500"/>
                      <a:satMod val="115000"/>
                    </a:schemeClr>
                  </a:gs>
                  <a:gs pos="100000">
                    <a:schemeClr val="accent4">
                      <a:shade val="100000"/>
                      <a:satMod val="11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 userDrawn="1"/>
            </p:nvSpPr>
            <p:spPr>
              <a:xfrm rot="5400000">
                <a:off x="-170369" y="248548"/>
                <a:ext cx="628982" cy="10717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shade val="30000"/>
                      <a:satMod val="115000"/>
                    </a:schemeClr>
                  </a:gs>
                  <a:gs pos="50000">
                    <a:schemeClr val="accent4">
                      <a:shade val="67500"/>
                      <a:satMod val="115000"/>
                    </a:schemeClr>
                  </a:gs>
                  <a:gs pos="100000">
                    <a:schemeClr val="accent4">
                      <a:shade val="100000"/>
                      <a:satMod val="11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 userDrawn="1"/>
            </p:nvSpPr>
            <p:spPr>
              <a:xfrm rot="5400000">
                <a:off x="227696" y="49986"/>
                <a:ext cx="235993" cy="10888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shade val="30000"/>
                      <a:satMod val="115000"/>
                    </a:schemeClr>
                  </a:gs>
                  <a:gs pos="50000">
                    <a:schemeClr val="accent4">
                      <a:shade val="67500"/>
                      <a:satMod val="115000"/>
                    </a:schemeClr>
                  </a:gs>
                  <a:gs pos="100000">
                    <a:schemeClr val="accent4">
                      <a:shade val="100000"/>
                      <a:satMod val="11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 userDrawn="1"/>
            </p:nvSpPr>
            <p:spPr>
              <a:xfrm rot="5400000">
                <a:off x="382257" y="2208"/>
                <a:ext cx="121625" cy="10121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shade val="30000"/>
                      <a:satMod val="115000"/>
                    </a:schemeClr>
                  </a:gs>
                  <a:gs pos="50000">
                    <a:schemeClr val="accent4">
                      <a:shade val="67500"/>
                      <a:satMod val="115000"/>
                    </a:schemeClr>
                  </a:gs>
                  <a:gs pos="100000">
                    <a:schemeClr val="accent4">
                      <a:shade val="100000"/>
                      <a:satMod val="11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0" name="Group 39"/>
          <p:cNvGrpSpPr/>
          <p:nvPr userDrawn="1"/>
        </p:nvGrpSpPr>
        <p:grpSpPr>
          <a:xfrm rot="10800000">
            <a:off x="-1773" y="5998546"/>
            <a:ext cx="11790633" cy="864975"/>
            <a:chOff x="413724" y="-12356"/>
            <a:chExt cx="11790633" cy="864975"/>
          </a:xfrm>
        </p:grpSpPr>
        <p:sp>
          <p:nvSpPr>
            <p:cNvPr id="41" name="Rectangle 40"/>
            <p:cNvSpPr/>
            <p:nvPr userDrawn="1"/>
          </p:nvSpPr>
          <p:spPr>
            <a:xfrm>
              <a:off x="413724" y="-12356"/>
              <a:ext cx="11778276" cy="234783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shade val="30000"/>
                    <a:satMod val="115000"/>
                  </a:schemeClr>
                </a:gs>
                <a:gs pos="50000">
                  <a:schemeClr val="accent4">
                    <a:shade val="67500"/>
                    <a:satMod val="115000"/>
                  </a:schemeClr>
                </a:gs>
                <a:gs pos="100000">
                  <a:schemeClr val="accent4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/>
            <p:cNvSpPr/>
            <p:nvPr userDrawn="1"/>
          </p:nvSpPr>
          <p:spPr>
            <a:xfrm rot="5400000">
              <a:off x="11732779" y="381042"/>
              <a:ext cx="852619" cy="90536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shade val="30000"/>
                    <a:satMod val="115000"/>
                  </a:schemeClr>
                </a:gs>
                <a:gs pos="50000">
                  <a:schemeClr val="accent4">
                    <a:shade val="67500"/>
                    <a:satMod val="115000"/>
                  </a:schemeClr>
                </a:gs>
                <a:gs pos="100000">
                  <a:schemeClr val="accent4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TextBox 44"/>
          <p:cNvSpPr txBox="1"/>
          <p:nvPr userDrawn="1"/>
        </p:nvSpPr>
        <p:spPr>
          <a:xfrm>
            <a:off x="1863814" y="6594413"/>
            <a:ext cx="8607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300" dirty="0"/>
              <a:t>INNOMATICS</a:t>
            </a:r>
            <a:r>
              <a:rPr lang="en-US" sz="1400" spc="300" baseline="0" dirty="0"/>
              <a:t> TECHNOLOGY HUB | KENMINDS IT SOLUTION PVT LTD</a:t>
            </a:r>
            <a:endParaRPr lang="en-US" sz="1400" spc="300" dirty="0"/>
          </a:p>
        </p:txBody>
      </p:sp>
      <p:sp>
        <p:nvSpPr>
          <p:cNvPr id="46" name="Slide Number Placeholder 5"/>
          <p:cNvSpPr txBox="1">
            <a:spLocks/>
          </p:cNvSpPr>
          <p:nvPr userDrawn="1"/>
        </p:nvSpPr>
        <p:spPr>
          <a:xfrm>
            <a:off x="9085618" y="65635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7B4EA3-4B71-4E37-9374-1C5FF894EE3F}" type="slidenum">
              <a:rPr lang="en-US" sz="2000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 userDrawn="1"/>
        </p:nvSpPr>
        <p:spPr>
          <a:xfrm>
            <a:off x="9467475" y="-89708"/>
            <a:ext cx="1821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Innovation</a:t>
            </a:r>
            <a:r>
              <a:rPr lang="en-US" sz="1200" baseline="0" dirty="0"/>
              <a:t> is our Tradition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69675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Image result for face recognition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95" y="4307238"/>
            <a:ext cx="2379945" cy="1678220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317497" y="1318512"/>
            <a:ext cx="9144000" cy="2387600"/>
          </a:xfrm>
        </p:spPr>
        <p:txBody>
          <a:bodyPr>
            <a:normAutofit/>
          </a:bodyPr>
          <a:lstStyle/>
          <a:p>
            <a:r>
              <a:rPr lang="en-US" sz="8000" b="1" dirty="0"/>
              <a:t>Face Recognition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9079398" y="1344555"/>
            <a:ext cx="2784566" cy="2756823"/>
            <a:chOff x="8350798" y="1764024"/>
            <a:chExt cx="2784566" cy="2756823"/>
          </a:xfrm>
        </p:grpSpPr>
        <p:grpSp>
          <p:nvGrpSpPr>
            <p:cNvPr id="23" name="Group 22"/>
            <p:cNvGrpSpPr/>
            <p:nvPr/>
          </p:nvGrpSpPr>
          <p:grpSpPr>
            <a:xfrm>
              <a:off x="8352409" y="1764024"/>
              <a:ext cx="2782955" cy="2231507"/>
              <a:chOff x="8164476" y="1854274"/>
              <a:chExt cx="2782955" cy="2231507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8164476" y="1854274"/>
                <a:ext cx="2782955" cy="223150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16929" y="1901459"/>
                <a:ext cx="2704551" cy="2163640"/>
              </a:xfrm>
              <a:prstGeom prst="rect">
                <a:avLst/>
              </a:prstGeom>
            </p:spPr>
          </p:pic>
        </p:grpSp>
        <p:sp>
          <p:nvSpPr>
            <p:cNvPr id="24" name="Rectangle 23"/>
            <p:cNvSpPr/>
            <p:nvPr/>
          </p:nvSpPr>
          <p:spPr>
            <a:xfrm>
              <a:off x="8350798" y="3995531"/>
              <a:ext cx="2784566" cy="52531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MS. DHONI</a:t>
              </a:r>
            </a:p>
          </p:txBody>
        </p:sp>
      </p:grpSp>
      <p:pic>
        <p:nvPicPr>
          <p:cNvPr id="1036" name="Picture 12" descr="Image result for face recogniti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432" y="481608"/>
            <a:ext cx="3287419" cy="172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lated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473" y="4694144"/>
            <a:ext cx="3104491" cy="166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86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PIXELS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000" dirty="0"/>
                  <a:t>Pixels are also called values 	</a:t>
                </a:r>
              </a:p>
              <a:p>
                <a:pPr lvl="1"/>
                <a:r>
                  <a:rPr lang="en-US" sz="3600" dirty="0"/>
                  <a:t>Range from </a:t>
                </a:r>
                <a:r>
                  <a:rPr lang="en-US" sz="3600" b="1" dirty="0">
                    <a:solidFill>
                      <a:schemeClr val="accent1">
                        <a:lumMod val="75000"/>
                      </a:schemeClr>
                    </a:solidFill>
                  </a:rPr>
                  <a:t>0 –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36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n-US" sz="3600" b="1" dirty="0"/>
              </a:p>
              <a:p>
                <a:pPr lvl="1"/>
                <a:endParaRPr lang="en-US" sz="3600" dirty="0"/>
              </a:p>
              <a:p>
                <a:pPr marL="457200" lvl="1" indent="0">
                  <a:buNone/>
                </a:pPr>
                <a:r>
                  <a:rPr lang="en-US" sz="3600" dirty="0" err="1"/>
                  <a:t>Eg</a:t>
                </a:r>
                <a:r>
                  <a:rPr lang="en-US" sz="3600" dirty="0"/>
                  <a:t>:  for 8 bit image : n = 8</a:t>
                </a:r>
              </a:p>
              <a:p>
                <a:pPr marL="914400" lvl="2" indent="0">
                  <a:buNone/>
                </a:pPr>
                <a:r>
                  <a:rPr lang="en-US" sz="3200" dirty="0"/>
                  <a:t>    range of pixel values is 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0 – 255</a:t>
                </a:r>
              </a:p>
              <a:p>
                <a:pPr marL="914400" lvl="2" indent="0"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55" t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3087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PIXELS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Lower the value </a:t>
            </a:r>
            <a:r>
              <a:rPr lang="en-US" sz="3200" b="1" i="1" dirty="0"/>
              <a:t>darker</a:t>
            </a:r>
            <a:r>
              <a:rPr lang="en-US" sz="3200" b="1" dirty="0"/>
              <a:t> </a:t>
            </a:r>
            <a:r>
              <a:rPr lang="en-US" sz="3200" dirty="0"/>
              <a:t>the color</a:t>
            </a:r>
          </a:p>
          <a:p>
            <a:pPr marL="0" indent="0">
              <a:buNone/>
            </a:pPr>
            <a:r>
              <a:rPr lang="en-US" sz="3200" dirty="0" err="1"/>
              <a:t>Eg</a:t>
            </a:r>
            <a:r>
              <a:rPr lang="en-US" sz="3200" dirty="0"/>
              <a:t>: black color for gray scale image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Higher the value </a:t>
            </a:r>
            <a:r>
              <a:rPr lang="en-US" sz="3200" b="1" i="1" dirty="0"/>
              <a:t>lighter</a:t>
            </a:r>
            <a:r>
              <a:rPr lang="en-US" sz="3200" dirty="0"/>
              <a:t> the color</a:t>
            </a:r>
          </a:p>
          <a:p>
            <a:pPr marL="0" indent="0">
              <a:buNone/>
            </a:pPr>
            <a:r>
              <a:rPr lang="en-US" sz="3200" dirty="0" err="1"/>
              <a:t>Eg</a:t>
            </a:r>
            <a:r>
              <a:rPr lang="en-US" sz="3200" dirty="0"/>
              <a:t>: White color for gray scale image</a:t>
            </a:r>
          </a:p>
          <a:p>
            <a:pPr marL="457200" lvl="1" indent="0">
              <a:buNone/>
            </a:pP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7209181" y="4055166"/>
            <a:ext cx="622854" cy="596348"/>
          </a:xfrm>
          <a:prstGeom prst="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255</a:t>
            </a:r>
          </a:p>
        </p:txBody>
      </p:sp>
      <p:sp>
        <p:nvSpPr>
          <p:cNvPr id="6" name="Rectangle 5"/>
          <p:cNvSpPr/>
          <p:nvPr/>
        </p:nvSpPr>
        <p:spPr>
          <a:xfrm>
            <a:off x="7209181" y="2344048"/>
            <a:ext cx="622854" cy="596348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590693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8621"/>
            <a:ext cx="10515600" cy="1325563"/>
          </a:xfrm>
        </p:spPr>
        <p:txBody>
          <a:bodyPr/>
          <a:lstStyle/>
          <a:p>
            <a:r>
              <a:rPr lang="en-US" b="1" dirty="0"/>
              <a:t>Color Space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969294"/>
            <a:ext cx="8128000" cy="4064000"/>
          </a:xfrm>
        </p:spPr>
      </p:pic>
    </p:spTree>
    <p:extLst>
      <p:ext uri="{BB962C8B-B14F-4D97-AF65-F5344CB8AC3E}">
        <p14:creationId xmlns:p14="http://schemas.microsoft.com/office/powerpoint/2010/main" val="1027868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Array in graphical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is matrix and representation in graphical manner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352801" y="2728910"/>
            <a:ext cx="3313052" cy="1921843"/>
            <a:chOff x="2888975" y="3232493"/>
            <a:chExt cx="3313052" cy="1921843"/>
          </a:xfrm>
        </p:grpSpPr>
        <p:sp>
          <p:nvSpPr>
            <p:cNvPr id="4" name="Rectangle 3"/>
            <p:cNvSpPr/>
            <p:nvPr/>
          </p:nvSpPr>
          <p:spPr>
            <a:xfrm>
              <a:off x="3564835" y="3258448"/>
              <a:ext cx="609600" cy="596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230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2888979" y="3232493"/>
              <a:ext cx="622854" cy="596348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3578087" y="3906217"/>
              <a:ext cx="622854" cy="59634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4227445" y="3907804"/>
              <a:ext cx="622854" cy="596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240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895602" y="3912294"/>
              <a:ext cx="609600" cy="596348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255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4253953" y="3271700"/>
              <a:ext cx="609600" cy="596348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255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916561" y="3894552"/>
              <a:ext cx="609600" cy="596348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255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40695" y="4545495"/>
              <a:ext cx="609600" cy="596348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255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564829" y="4557988"/>
              <a:ext cx="622854" cy="59634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70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916565" y="3246024"/>
              <a:ext cx="622854" cy="59634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53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903307" y="4532243"/>
              <a:ext cx="622854" cy="59634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100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565917" y="3885790"/>
              <a:ext cx="622854" cy="596348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888975" y="4553193"/>
              <a:ext cx="609600" cy="596348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255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592427" y="4526384"/>
              <a:ext cx="609600" cy="59634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120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579171" y="3242267"/>
              <a:ext cx="622854" cy="59634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235</a:t>
              </a: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733" y="2677250"/>
            <a:ext cx="3200089" cy="3200089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8246678" y="3535401"/>
            <a:ext cx="231917" cy="24147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6824871" y="3402634"/>
            <a:ext cx="1421807" cy="1327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723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Information in Image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sz="3200" dirty="0"/>
              <a:t>Skill of extraction information or knowledge from data is called Data Science</a:t>
            </a:r>
          </a:p>
          <a:p>
            <a:endParaRPr lang="en-US" dirty="0"/>
          </a:p>
          <a:p>
            <a:pPr lvl="2">
              <a:buFont typeface="Wingdings" panose="05000000000000000000" pitchFamily="2" charset="2"/>
              <a:buChar char="q"/>
            </a:pPr>
            <a:r>
              <a:rPr lang="en-US" sz="2800" b="1" dirty="0"/>
              <a:t> </a:t>
            </a:r>
            <a:r>
              <a:rPr lang="en-US" sz="2800" dirty="0"/>
              <a:t>Transformation 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sz="2800" dirty="0"/>
              <a:t> Analysis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sz="2800" dirty="0"/>
              <a:t> Modeling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333" y="2524850"/>
            <a:ext cx="3200089" cy="320008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465657" y="5990791"/>
            <a:ext cx="1770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(1200, 1200)</a:t>
            </a:r>
          </a:p>
        </p:txBody>
      </p:sp>
    </p:spTree>
    <p:extLst>
      <p:ext uri="{BB962C8B-B14F-4D97-AF65-F5344CB8AC3E}">
        <p14:creationId xmlns:p14="http://schemas.microsoft.com/office/powerpoint/2010/main" val="303116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576810" y="1976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b="1" dirty="0"/>
              <a:t>Data Transformation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92426" y="1626842"/>
            <a:ext cx="10515600" cy="4351338"/>
          </a:xfrm>
        </p:spPr>
        <p:txBody>
          <a:bodyPr/>
          <a:lstStyle/>
          <a:p>
            <a:r>
              <a:rPr lang="en-US" dirty="0"/>
              <a:t>Transforming the data into structured</a:t>
            </a:r>
          </a:p>
          <a:p>
            <a:pPr lvl="1"/>
            <a:r>
              <a:rPr lang="en-US" dirty="0"/>
              <a:t>Resize {Bring the all image into same shape}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Reshaping</a:t>
            </a:r>
          </a:p>
          <a:p>
            <a:pPr lvl="1"/>
            <a:r>
              <a:rPr lang="en-US" dirty="0"/>
              <a:t>Converting into either row matrix or column matrix</a:t>
            </a:r>
          </a:p>
        </p:txBody>
      </p:sp>
      <p:pic>
        <p:nvPicPr>
          <p:cNvPr id="19" name="Content Placeholder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0" t="21090" r="9261" b="21046"/>
          <a:stretch/>
        </p:blipFill>
        <p:spPr>
          <a:xfrm>
            <a:off x="2067229" y="5006874"/>
            <a:ext cx="8114912" cy="10156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910" y="906507"/>
            <a:ext cx="2943636" cy="289600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034070" y="3802511"/>
            <a:ext cx="1148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(10, 10)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312776" y="5307867"/>
            <a:ext cx="1148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(1, 100)</a:t>
            </a:r>
          </a:p>
        </p:txBody>
      </p:sp>
    </p:spTree>
    <p:extLst>
      <p:ext uri="{BB962C8B-B14F-4D97-AF65-F5344CB8AC3E}">
        <p14:creationId xmlns:p14="http://schemas.microsoft.com/office/powerpoint/2010/main" val="311826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810" y="1703119"/>
            <a:ext cx="10515600" cy="4351338"/>
          </a:xfrm>
        </p:spPr>
        <p:txBody>
          <a:bodyPr/>
          <a:lstStyle/>
          <a:p>
            <a:r>
              <a:rPr lang="en-US" dirty="0"/>
              <a:t>Number of black bars</a:t>
            </a:r>
          </a:p>
          <a:p>
            <a:r>
              <a:rPr lang="en-US" dirty="0"/>
              <a:t>Distance between each bars</a:t>
            </a:r>
          </a:p>
          <a:p>
            <a:r>
              <a:rPr lang="en-US" dirty="0"/>
              <a:t>Width of each bars</a:t>
            </a:r>
          </a:p>
          <a:p>
            <a:r>
              <a:rPr lang="en-US" dirty="0"/>
              <a:t>Position or index of bars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0" t="21090" r="9261" b="21046"/>
          <a:stretch/>
        </p:blipFill>
        <p:spPr>
          <a:xfrm>
            <a:off x="1669366" y="4701878"/>
            <a:ext cx="8114912" cy="101567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76810" y="1976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b="1" dirty="0"/>
              <a:t>Analysis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09917" y="4978883"/>
            <a:ext cx="1148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(1, 100)</a:t>
            </a:r>
          </a:p>
        </p:txBody>
      </p:sp>
    </p:spTree>
    <p:extLst>
      <p:ext uri="{BB962C8B-B14F-4D97-AF65-F5344CB8AC3E}">
        <p14:creationId xmlns:p14="http://schemas.microsoft.com/office/powerpoint/2010/main" val="4157189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Train images or arrays</a:t>
            </a:r>
          </a:p>
        </p:txBody>
      </p:sp>
    </p:spTree>
    <p:extLst>
      <p:ext uri="{BB962C8B-B14F-4D97-AF65-F5344CB8AC3E}">
        <p14:creationId xmlns:p14="http://schemas.microsoft.com/office/powerpoint/2010/main" val="3795613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/>
              <a:t>Face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Converting into Grayscale</a:t>
            </a:r>
          </a:p>
          <a:p>
            <a:r>
              <a:rPr lang="en-US" dirty="0"/>
              <a:t>Resize (Bring face into same size)</a:t>
            </a:r>
          </a:p>
          <a:p>
            <a:r>
              <a:rPr lang="en-US" dirty="0"/>
              <a:t>Reshaping</a:t>
            </a:r>
          </a:p>
          <a:p>
            <a:r>
              <a:rPr lang="en-US" dirty="0"/>
              <a:t>Transforming</a:t>
            </a:r>
          </a:p>
          <a:p>
            <a:r>
              <a:rPr lang="en-US" dirty="0"/>
              <a:t>Building Model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1139688" y="3074505"/>
            <a:ext cx="1656521" cy="1325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72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497" y="1256126"/>
            <a:ext cx="4923469" cy="50530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757" y="1256125"/>
            <a:ext cx="4911209" cy="5040451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941" y="1256125"/>
            <a:ext cx="5048580" cy="504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11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How human can identify face 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3600" dirty="0"/>
              <a:t>How we are seeing </a:t>
            </a:r>
          </a:p>
          <a:p>
            <a:pPr>
              <a:lnSpc>
                <a:spcPct val="200000"/>
              </a:lnSpc>
            </a:pPr>
            <a:r>
              <a:rPr lang="en-US" sz="3600" dirty="0"/>
              <a:t>How we identifying persons </a:t>
            </a:r>
          </a:p>
          <a:p>
            <a:pPr>
              <a:lnSpc>
                <a:spcPct val="200000"/>
              </a:lnSpc>
            </a:pPr>
            <a:r>
              <a:rPr lang="en-US" sz="3600" dirty="0"/>
              <a:t>What pattern we are following </a:t>
            </a:r>
          </a:p>
        </p:txBody>
      </p:sp>
    </p:spTree>
    <p:extLst>
      <p:ext uri="{BB962C8B-B14F-4D97-AF65-F5344CB8AC3E}">
        <p14:creationId xmlns:p14="http://schemas.microsoft.com/office/powerpoint/2010/main" val="240831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3961"/>
            <a:ext cx="10515600" cy="1325563"/>
          </a:xfrm>
        </p:spPr>
        <p:txBody>
          <a:bodyPr/>
          <a:lstStyle/>
          <a:p>
            <a:r>
              <a:rPr lang="en-US" dirty="0"/>
              <a:t>Recognition Algorithm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3525782" y="2616565"/>
            <a:ext cx="1053272" cy="342946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7399963" y="2616566"/>
            <a:ext cx="1094680" cy="342946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728868" y="1445973"/>
            <a:ext cx="2782955" cy="2675454"/>
            <a:chOff x="437322" y="1764024"/>
            <a:chExt cx="2782955" cy="2675454"/>
          </a:xfrm>
        </p:grpSpPr>
        <p:grpSp>
          <p:nvGrpSpPr>
            <p:cNvPr id="24" name="Group 23"/>
            <p:cNvGrpSpPr/>
            <p:nvPr/>
          </p:nvGrpSpPr>
          <p:grpSpPr>
            <a:xfrm>
              <a:off x="437322" y="1764024"/>
              <a:ext cx="2782955" cy="2231507"/>
              <a:chOff x="437322" y="1764024"/>
              <a:chExt cx="2782955" cy="2231507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437322" y="1764024"/>
                <a:ext cx="2782955" cy="223150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90331" y="1803780"/>
                <a:ext cx="2700762" cy="2158171"/>
              </a:xfrm>
              <a:prstGeom prst="rect">
                <a:avLst/>
              </a:prstGeom>
            </p:spPr>
          </p:pic>
        </p:grpSp>
        <p:sp>
          <p:nvSpPr>
            <p:cNvPr id="25" name="Rectangle 24"/>
            <p:cNvSpPr/>
            <p:nvPr/>
          </p:nvSpPr>
          <p:spPr>
            <a:xfrm>
              <a:off x="437322" y="4014959"/>
              <a:ext cx="2782322" cy="42451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Input Image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592669" y="1485729"/>
            <a:ext cx="2783932" cy="2656026"/>
            <a:chOff x="4301123" y="1803780"/>
            <a:chExt cx="2783932" cy="2656026"/>
          </a:xfrm>
        </p:grpSpPr>
        <p:grpSp>
          <p:nvGrpSpPr>
            <p:cNvPr id="23" name="Group 22"/>
            <p:cNvGrpSpPr/>
            <p:nvPr/>
          </p:nvGrpSpPr>
          <p:grpSpPr>
            <a:xfrm>
              <a:off x="4302100" y="1803780"/>
              <a:ext cx="2782955" cy="2231507"/>
              <a:chOff x="4302100" y="1803780"/>
              <a:chExt cx="2782955" cy="2231507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4302100" y="1803780"/>
                <a:ext cx="2782955" cy="223150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55108" y="1854274"/>
                <a:ext cx="2700856" cy="2160685"/>
              </a:xfrm>
              <a:prstGeom prst="rect">
                <a:avLst/>
              </a:prstGeom>
            </p:spPr>
          </p:pic>
        </p:grpSp>
        <p:sp>
          <p:nvSpPr>
            <p:cNvPr id="26" name="Rectangle 25"/>
            <p:cNvSpPr/>
            <p:nvPr/>
          </p:nvSpPr>
          <p:spPr>
            <a:xfrm>
              <a:off x="4301123" y="4035287"/>
              <a:ext cx="2782322" cy="42451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Detect Face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523076" y="1459225"/>
            <a:ext cx="2784566" cy="2801523"/>
            <a:chOff x="8350798" y="1764024"/>
            <a:chExt cx="2784566" cy="2801523"/>
          </a:xfrm>
        </p:grpSpPr>
        <p:grpSp>
          <p:nvGrpSpPr>
            <p:cNvPr id="22" name="Group 21"/>
            <p:cNvGrpSpPr/>
            <p:nvPr/>
          </p:nvGrpSpPr>
          <p:grpSpPr>
            <a:xfrm>
              <a:off x="8352409" y="1764024"/>
              <a:ext cx="2782955" cy="2231507"/>
              <a:chOff x="8164476" y="1854274"/>
              <a:chExt cx="2782955" cy="2231507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8164476" y="1854274"/>
                <a:ext cx="2782955" cy="223150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16929" y="1901459"/>
                <a:ext cx="2704551" cy="2163640"/>
              </a:xfrm>
              <a:prstGeom prst="rect">
                <a:avLst/>
              </a:prstGeom>
            </p:spPr>
          </p:pic>
        </p:grpSp>
        <p:sp>
          <p:nvSpPr>
            <p:cNvPr id="27" name="Rectangle 26"/>
            <p:cNvSpPr/>
            <p:nvPr/>
          </p:nvSpPr>
          <p:spPr>
            <a:xfrm>
              <a:off x="8350798" y="3995531"/>
              <a:ext cx="2784565" cy="57001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Identify Shape or Transforming</a:t>
              </a:r>
            </a:p>
          </p:txBody>
        </p:sp>
      </p:grpSp>
      <p:cxnSp>
        <p:nvCxnSpPr>
          <p:cNvPr id="33" name="Curved Connector 32"/>
          <p:cNvCxnSpPr>
            <a:stCxn id="27" idx="2"/>
          </p:cNvCxnSpPr>
          <p:nvPr/>
        </p:nvCxnSpPr>
        <p:spPr>
          <a:xfrm rot="5400000">
            <a:off x="9687412" y="4481227"/>
            <a:ext cx="448426" cy="7469"/>
          </a:xfrm>
          <a:prstGeom prst="curvedConnector3">
            <a:avLst>
              <a:gd name="adj1" fmla="val 50000"/>
            </a:avLst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5153464" y="4566274"/>
            <a:ext cx="2062597" cy="2020535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5153463" y="5644580"/>
            <a:ext cx="1031299" cy="1062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321390" y="4739553"/>
            <a:ext cx="1726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128D unit Hyper sphere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1083879" y="4756872"/>
            <a:ext cx="2425148" cy="59765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Classification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198782" y="5385884"/>
            <a:ext cx="3200212" cy="59765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Similarity Detection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1199652" y="6037306"/>
            <a:ext cx="2425148" cy="59765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Clustering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H="1" flipV="1">
            <a:off x="3565498" y="4959004"/>
            <a:ext cx="1421462" cy="698828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3525077" y="5684713"/>
            <a:ext cx="1450764" cy="0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3624800" y="5711595"/>
            <a:ext cx="1362161" cy="763486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377" y="4702826"/>
            <a:ext cx="1884423" cy="1772255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8860498" y="6348933"/>
            <a:ext cx="2259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Deep Neural Network</a:t>
            </a:r>
          </a:p>
        </p:txBody>
      </p:sp>
      <p:cxnSp>
        <p:nvCxnSpPr>
          <p:cNvPr id="68" name="Straight Arrow Connector 67"/>
          <p:cNvCxnSpPr/>
          <p:nvPr/>
        </p:nvCxnSpPr>
        <p:spPr>
          <a:xfrm flipH="1">
            <a:off x="7409734" y="5650736"/>
            <a:ext cx="1450764" cy="0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19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41" grpId="0" animBg="1"/>
      <p:bldP spid="45" grpId="0"/>
      <p:bldP spid="49" grpId="0" animBg="1"/>
      <p:bldP spid="50" grpId="0" animBg="1"/>
      <p:bldP spid="51" grpId="0" animBg="1"/>
      <p:bldP spid="6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4461" y="28167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Building Face Recognition Model</a:t>
            </a:r>
          </a:p>
        </p:txBody>
      </p:sp>
    </p:spTree>
    <p:extLst>
      <p:ext uri="{BB962C8B-B14F-4D97-AF65-F5344CB8AC3E}">
        <p14:creationId xmlns:p14="http://schemas.microsoft.com/office/powerpoint/2010/main" val="3201877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computer see person 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732" y="1690688"/>
            <a:ext cx="5439172" cy="4351338"/>
          </a:xfrm>
        </p:spPr>
      </p:pic>
    </p:spTree>
    <p:extLst>
      <p:ext uri="{BB962C8B-B14F-4D97-AF65-F5344CB8AC3E}">
        <p14:creationId xmlns:p14="http://schemas.microsoft.com/office/powerpoint/2010/main" val="122127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382" y="23501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b="1" spc="600" dirty="0">
                <a:solidFill>
                  <a:schemeClr val="accent1"/>
                </a:solidFill>
              </a:rPr>
              <a:t>I</a:t>
            </a:r>
            <a:r>
              <a:rPr lang="en-US" sz="7200" b="1" spc="600" dirty="0">
                <a:solidFill>
                  <a:srgbClr val="00B050"/>
                </a:solidFill>
              </a:rPr>
              <a:t>ma</a:t>
            </a:r>
            <a:r>
              <a:rPr lang="en-US" sz="7200" b="1" spc="600" dirty="0">
                <a:solidFill>
                  <a:srgbClr val="FF0000"/>
                </a:solidFill>
              </a:rPr>
              <a:t>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59362"/>
            <a:ext cx="11287539" cy="4654689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3200" dirty="0"/>
              <a:t>An image is a picture that has been created by combination of </a:t>
            </a:r>
            <a:r>
              <a:rPr lang="en-US" sz="3200" b="1" i="1" dirty="0"/>
              <a:t>vectors </a:t>
            </a:r>
            <a:r>
              <a:rPr lang="en-US" sz="3200" dirty="0"/>
              <a:t>or</a:t>
            </a:r>
            <a:r>
              <a:rPr lang="en-US" sz="3200" b="1" i="1" dirty="0"/>
              <a:t> values</a:t>
            </a:r>
            <a:r>
              <a:rPr lang="en-US" sz="3200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3200" dirty="0"/>
              <a:t>An image can be described in terms of </a:t>
            </a:r>
            <a:r>
              <a:rPr lang="en-US" sz="3200" b="1" i="1" dirty="0"/>
              <a:t>vector graphics </a:t>
            </a:r>
            <a:r>
              <a:rPr lang="en-US" sz="3200" dirty="0"/>
              <a:t>or</a:t>
            </a:r>
            <a:r>
              <a:rPr lang="en-US" sz="3200" b="1" i="1" dirty="0"/>
              <a:t> raster graphics</a:t>
            </a:r>
            <a:r>
              <a:rPr lang="en-US" sz="3200" dirty="0"/>
              <a:t>. </a:t>
            </a:r>
          </a:p>
          <a:p>
            <a:pPr algn="just">
              <a:lnSpc>
                <a:spcPct val="150000"/>
              </a:lnSpc>
            </a:pPr>
            <a:r>
              <a:rPr lang="en-US" sz="3200" dirty="0"/>
              <a:t>An image stored in raster form is sometimes called a </a:t>
            </a:r>
            <a:r>
              <a:rPr lang="en-US" sz="3200" b="1" dirty="0"/>
              <a:t>bitmap.</a:t>
            </a:r>
          </a:p>
        </p:txBody>
      </p:sp>
    </p:spTree>
    <p:extLst>
      <p:ext uri="{BB962C8B-B14F-4D97-AF65-F5344CB8AC3E}">
        <p14:creationId xmlns:p14="http://schemas.microsoft.com/office/powerpoint/2010/main" val="1593873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Color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Color image is combination of three channel</a:t>
            </a:r>
          </a:p>
          <a:p>
            <a:pPr lvl="1"/>
            <a:r>
              <a:rPr lang="en-US" sz="3200" dirty="0">
                <a:solidFill>
                  <a:srgbClr val="FF0000"/>
                </a:solidFill>
              </a:rPr>
              <a:t>Red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Channel</a:t>
            </a:r>
          </a:p>
          <a:p>
            <a:pPr lvl="1"/>
            <a:r>
              <a:rPr lang="en-US" sz="3200" dirty="0">
                <a:solidFill>
                  <a:srgbClr val="00B050"/>
                </a:solidFill>
              </a:rPr>
              <a:t>Green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00B050"/>
                </a:solidFill>
              </a:rPr>
              <a:t>Channel</a:t>
            </a:r>
          </a:p>
          <a:p>
            <a:pPr lvl="1"/>
            <a:r>
              <a:rPr lang="en-US" sz="3200" dirty="0">
                <a:solidFill>
                  <a:schemeClr val="accent1"/>
                </a:solidFill>
              </a:rPr>
              <a:t>Blue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accent1"/>
                </a:solidFill>
              </a:rPr>
              <a:t>Channel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82320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Basics of Image Processing</a:t>
            </a:r>
          </a:p>
        </p:txBody>
      </p:sp>
      <p:pic>
        <p:nvPicPr>
          <p:cNvPr id="9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13" y="1974506"/>
            <a:ext cx="6152168" cy="4461297"/>
          </a:xfrm>
          <a:prstGeom prst="rect">
            <a:avLst/>
          </a:prstGeom>
        </p:spPr>
      </p:pic>
      <p:pic>
        <p:nvPicPr>
          <p:cNvPr id="11" name="Picture 2" descr="Related imag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51"/>
          <a:stretch/>
        </p:blipFill>
        <p:spPr bwMode="auto">
          <a:xfrm>
            <a:off x="7848463" y="2438267"/>
            <a:ext cx="3912842" cy="353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570922" y="6488668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(343, 473 , 3)</a:t>
            </a:r>
          </a:p>
        </p:txBody>
      </p:sp>
    </p:spTree>
    <p:extLst>
      <p:ext uri="{BB962C8B-B14F-4D97-AF65-F5344CB8AC3E}">
        <p14:creationId xmlns:p14="http://schemas.microsoft.com/office/powerpoint/2010/main" val="2456911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5401" y="1306376"/>
            <a:ext cx="12136599" cy="4463820"/>
            <a:chOff x="38096" y="2035245"/>
            <a:chExt cx="12136599" cy="4463820"/>
          </a:xfrm>
        </p:grpSpPr>
        <p:pic>
          <p:nvPicPr>
            <p:cNvPr id="6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96" y="2548011"/>
              <a:ext cx="5020180" cy="364042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48" t="29873" r="9021" b="30588"/>
            <a:stretch/>
          </p:blipFill>
          <p:spPr>
            <a:xfrm>
              <a:off x="5058276" y="2035245"/>
              <a:ext cx="7116419" cy="183832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83" t="28652" r="8913" b="29976"/>
            <a:stretch/>
          </p:blipFill>
          <p:spPr>
            <a:xfrm>
              <a:off x="5058276" y="4567738"/>
              <a:ext cx="7116419" cy="1931327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1577009" y="5603002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(343, 473 , 3)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58069" y="3122455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(343, 473)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29600" y="3115335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(343, 473)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555357" y="3122455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(343, 473)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50208" y="5755066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(343, 473)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221739" y="5747946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(343, 473)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547496" y="5755066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(343, 473)</a:t>
            </a:r>
          </a:p>
        </p:txBody>
      </p:sp>
    </p:spTree>
    <p:extLst>
      <p:ext uri="{BB962C8B-B14F-4D97-AF65-F5344CB8AC3E}">
        <p14:creationId xmlns:p14="http://schemas.microsoft.com/office/powerpoint/2010/main" val="166947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Grayscale image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475" y="1943687"/>
            <a:ext cx="4505325" cy="3267075"/>
          </a:xfrm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109" y="1920668"/>
            <a:ext cx="4568809" cy="33131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11896" y="5463759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(343, 473 , 3)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88000" y="5463761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(343, 473)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7981" y="6063071"/>
            <a:ext cx="9380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Length of matrix or array reduce by 3 times hence the computation time</a:t>
            </a:r>
          </a:p>
        </p:txBody>
      </p:sp>
    </p:spTree>
    <p:extLst>
      <p:ext uri="{BB962C8B-B14F-4D97-AF65-F5344CB8AC3E}">
        <p14:creationId xmlns:p14="http://schemas.microsoft.com/office/powerpoint/2010/main" val="2556929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347" y="285611"/>
            <a:ext cx="10515600" cy="1325563"/>
          </a:xfrm>
        </p:spPr>
        <p:txBody>
          <a:bodyPr/>
          <a:lstStyle/>
          <a:p>
            <a:r>
              <a:rPr lang="en-US" b="1" dirty="0"/>
              <a:t>Deeper into Image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65" y="1611174"/>
            <a:ext cx="4020999" cy="40209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64" y="1611173"/>
            <a:ext cx="4020999" cy="40209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70991" y="5791632"/>
            <a:ext cx="2199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(1200 , 1200 , 3)</a:t>
            </a:r>
          </a:p>
        </p:txBody>
      </p:sp>
      <p:sp>
        <p:nvSpPr>
          <p:cNvPr id="8" name="Rectangle 7"/>
          <p:cNvSpPr/>
          <p:nvPr/>
        </p:nvSpPr>
        <p:spPr>
          <a:xfrm>
            <a:off x="3140765" y="5737326"/>
            <a:ext cx="318052" cy="5159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039" y="1611139"/>
            <a:ext cx="4069417" cy="4038114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8132618" y="2119745"/>
            <a:ext cx="304800" cy="360218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10" idx="1"/>
          </p:cNvCxnSpPr>
          <p:nvPr/>
        </p:nvCxnSpPr>
        <p:spPr>
          <a:xfrm flipH="1" flipV="1">
            <a:off x="6567055" y="1264776"/>
            <a:ext cx="1610200" cy="9077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54147" y="775548"/>
            <a:ext cx="1165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PIXELS</a:t>
            </a:r>
          </a:p>
        </p:txBody>
      </p:sp>
    </p:spTree>
    <p:extLst>
      <p:ext uri="{BB962C8B-B14F-4D97-AF65-F5344CB8AC3E}">
        <p14:creationId xmlns:p14="http://schemas.microsoft.com/office/powerpoint/2010/main" val="17493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1600</TotalTime>
  <Words>373</Words>
  <Application>Microsoft Office PowerPoint</Application>
  <PresentationFormat>Widescreen</PresentationFormat>
  <Paragraphs>108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Cambria Math</vt:lpstr>
      <vt:lpstr>Wingdings</vt:lpstr>
      <vt:lpstr>Office Theme</vt:lpstr>
      <vt:lpstr>Face Recognition</vt:lpstr>
      <vt:lpstr>How human can identify face ? </vt:lpstr>
      <vt:lpstr>How computer see person ?</vt:lpstr>
      <vt:lpstr>Image</vt:lpstr>
      <vt:lpstr>Color Space</vt:lpstr>
      <vt:lpstr>Basics of Image Processing</vt:lpstr>
      <vt:lpstr>PowerPoint Presentation</vt:lpstr>
      <vt:lpstr>Use of Grayscale image</vt:lpstr>
      <vt:lpstr>Deeper into Image</vt:lpstr>
      <vt:lpstr>PIXELS</vt:lpstr>
      <vt:lpstr>PIXELS</vt:lpstr>
      <vt:lpstr>Color Space</vt:lpstr>
      <vt:lpstr>Array in graphical representation</vt:lpstr>
      <vt:lpstr>Information in Image</vt:lpstr>
      <vt:lpstr>PowerPoint Presentation</vt:lpstr>
      <vt:lpstr>PowerPoint Presentation</vt:lpstr>
      <vt:lpstr>Train images or arrays</vt:lpstr>
      <vt:lpstr>Face ?</vt:lpstr>
      <vt:lpstr>PowerPoint Presentation</vt:lpstr>
      <vt:lpstr>Recognition Algorithm</vt:lpstr>
      <vt:lpstr>Building Face Recognition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srikanth D</dc:creator>
  <cp:lastModifiedBy>srikanth dakoju</cp:lastModifiedBy>
  <cp:revision>129</cp:revision>
  <dcterms:created xsi:type="dcterms:W3CDTF">2018-08-30T05:17:44Z</dcterms:created>
  <dcterms:modified xsi:type="dcterms:W3CDTF">2019-04-29T05:05:46Z</dcterms:modified>
</cp:coreProperties>
</file>